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7" r:id="rId7"/>
    <p:sldId id="268" r:id="rId8"/>
    <p:sldId id="262" r:id="rId9"/>
    <p:sldId id="273" r:id="rId10"/>
    <p:sldId id="270" r:id="rId11"/>
    <p:sldId id="271" r:id="rId12"/>
    <p:sldId id="272" r:id="rId13"/>
    <p:sldId id="263" r:id="rId14"/>
    <p:sldId id="264" r:id="rId15"/>
    <p:sldId id="257"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B7A"/>
    <a:srgbClr val="0961AA"/>
    <a:srgbClr val="048271"/>
    <a:srgbClr val="D9D9D9"/>
    <a:srgbClr val="70A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fontAlgn="base">
              <a:lnSpc>
                <a:spcPct val="150000"/>
              </a:lnSpc>
              <a:spcBef>
                <a:spcPct val="0"/>
              </a:spcBef>
              <a:spcAft>
                <a:spcPct val="0"/>
              </a:spcAft>
              <a:defRPr/>
            </a:pPr>
            <a:r>
              <a:rPr lang="de-DE" sz="2400" b="1" dirty="0">
                <a:solidFill>
                  <a:schemeClr val="accent5">
                    <a:lumMod val="75000"/>
                  </a:schemeClr>
                </a:solidFill>
                <a:latin typeface="Arial Black" panose="020B0A04020102020204" pitchFamily="34" charset="0"/>
                <a:ea typeface="Yu Gothic UI Semibold" panose="020B0700000000000000" pitchFamily="34" charset="-128"/>
                <a:cs typeface="Droid Sans" pitchFamily="34" charset="0"/>
              </a:rPr>
              <a:t>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de-DE" sz="24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AfriGEO Symposium</a:t>
            </a:r>
          </a:p>
          <a:p>
            <a:pPr marL="514350" indent="-514350" algn="ctr" fontAlgn="base">
              <a:lnSpc>
                <a:spcPct val="150000"/>
              </a:lnSpc>
              <a:spcBef>
                <a:spcPct val="0"/>
              </a:spcBef>
              <a:spcAft>
                <a:spcPct val="0"/>
              </a:spcAft>
              <a:defRPr/>
            </a:pP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31</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October – 5</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November, 2022</a:t>
            </a:r>
          </a:p>
        </p:txBody>
      </p:sp>
      <p:sp>
        <p:nvSpPr>
          <p:cNvPr id="6" name="TextBox 5">
            <a:extLst>
              <a:ext uri="{FF2B5EF4-FFF2-40B4-BE49-F238E27FC236}">
                <a16:creationId xmlns:a16="http://schemas.microsoft.com/office/drawing/2014/main" id="{0F58CB76-4039-F92C-0FD3-FB1AFC86C9D0}"/>
              </a:ext>
            </a:extLst>
          </p:cNvPr>
          <p:cNvSpPr txBox="1"/>
          <p:nvPr userDrawn="1"/>
        </p:nvSpPr>
        <p:spPr>
          <a:xfrm>
            <a:off x="1189703" y="6334780"/>
            <a:ext cx="9812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135B535C-2032-CA02-00A1-625E85447C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646" y="-126625"/>
            <a:ext cx="3531762" cy="1231525"/>
          </a:xfrm>
          <a:prstGeom prst="rect">
            <a:avLst/>
          </a:prstGeom>
        </p:spPr>
      </p:pic>
    </p:spTree>
    <p:extLst>
      <p:ext uri="{BB962C8B-B14F-4D97-AF65-F5344CB8AC3E}">
        <p14:creationId xmlns:p14="http://schemas.microsoft.com/office/powerpoint/2010/main" val="4085758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9">
            <a:extLst>
              <a:ext uri="{FF2B5EF4-FFF2-40B4-BE49-F238E27FC236}">
                <a16:creationId xmlns:a16="http://schemas.microsoft.com/office/drawing/2014/main" id="{263C7CFA-4A9A-FE2E-828D-E93915007AEC}"/>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Nov, 2022</a:t>
            </a:r>
          </a:p>
        </p:txBody>
      </p:sp>
      <p:sp>
        <p:nvSpPr>
          <p:cNvPr id="12" name="TextBox 11">
            <a:extLst>
              <a:ext uri="{FF2B5EF4-FFF2-40B4-BE49-F238E27FC236}">
                <a16:creationId xmlns:a16="http://schemas.microsoft.com/office/drawing/2014/main" id="{A9AEA9DF-FD13-B346-C13D-219870B30602}"/>
              </a:ext>
            </a:extLst>
          </p:cNvPr>
          <p:cNvSpPr txBox="1"/>
          <p:nvPr userDrawn="1"/>
        </p:nvSpPr>
        <p:spPr>
          <a:xfrm>
            <a:off x="1826791" y="6296844"/>
            <a:ext cx="7785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48271"/>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4" name="Picture 3">
            <a:extLst>
              <a:ext uri="{FF2B5EF4-FFF2-40B4-BE49-F238E27FC236}">
                <a16:creationId xmlns:a16="http://schemas.microsoft.com/office/drawing/2014/main" id="{7804D29C-8CDE-715C-0209-FF440FA19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Tree>
    <p:extLst>
      <p:ext uri="{BB962C8B-B14F-4D97-AF65-F5344CB8AC3E}">
        <p14:creationId xmlns:p14="http://schemas.microsoft.com/office/powerpoint/2010/main" val="336854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AC12FE-DD13-46FA-EFD7-F0CEC67DCF7C}"/>
              </a:ext>
            </a:extLst>
          </p:cNvPr>
          <p:cNvSpPr/>
          <p:nvPr userDrawn="1"/>
        </p:nvSpPr>
        <p:spPr>
          <a:xfrm>
            <a:off x="0" y="-3810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F4BC4-A9E9-690B-B6EE-EEEDA45F057B}"/>
              </a:ext>
            </a:extLst>
          </p:cNvPr>
          <p:cNvSpPr txBox="1"/>
          <p:nvPr userDrawn="1"/>
        </p:nvSpPr>
        <p:spPr>
          <a:xfrm>
            <a:off x="1794894" y="6333855"/>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A5A2A1EB-ED61-D44A-F1DD-BFF5A64B4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7345961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29197C-70C1-3D13-3DC8-7C542F96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D096-BD91-4C07-942B-3DB517D9FE29}" type="datetimeFigureOut">
              <a:rPr lang="en-US" smtClean="0"/>
              <a:t>10/31/2022</a:t>
            </a:fld>
            <a:endParaRPr lang="en-US"/>
          </a:p>
        </p:txBody>
      </p:sp>
      <p:sp>
        <p:nvSpPr>
          <p:cNvPr id="5" name="Footer Placeholder 4">
            <a:extLst>
              <a:ext uri="{FF2B5EF4-FFF2-40B4-BE49-F238E27FC236}">
                <a16:creationId xmlns:a16="http://schemas.microsoft.com/office/drawing/2014/main" id="{192FEA65-8560-25BB-DDF9-1DD4469A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64656-B353-2C5E-FA62-ED05E0FAC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5BE8-2218-4236-A164-167ACF5CB5DB}" type="slidenum">
              <a:rPr lang="en-US" smtClean="0"/>
              <a:t>‹#›</a:t>
            </a:fld>
            <a:endParaRPr lang="en-US"/>
          </a:p>
        </p:txBody>
      </p:sp>
    </p:spTree>
    <p:extLst>
      <p:ext uri="{BB962C8B-B14F-4D97-AF65-F5344CB8AC3E}">
        <p14:creationId xmlns:p14="http://schemas.microsoft.com/office/powerpoint/2010/main" val="8264764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Russell.galt@iucn.org"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AE5820-6105-4954-9EA9-142615E718D7}"/>
              </a:ext>
            </a:extLst>
          </p:cNvPr>
          <p:cNvSpPr txBox="1"/>
          <p:nvPr/>
        </p:nvSpPr>
        <p:spPr>
          <a:xfrm>
            <a:off x="1073890" y="2319310"/>
            <a:ext cx="10196623" cy="1476513"/>
          </a:xfrm>
          <a:prstGeom prst="rect">
            <a:avLst/>
          </a:prstGeom>
          <a:noFill/>
          <a:ln>
            <a:noFill/>
          </a:ln>
        </p:spPr>
        <p:txBody>
          <a:bodyPr wrap="square" rtlCol="0" anchor="ctr">
            <a:noAutofit/>
          </a:bodyPr>
          <a:lstStyle/>
          <a:p>
            <a:pPr algn="ctr"/>
            <a:r>
              <a:rPr lang="en-US" sz="2800" b="1" dirty="0">
                <a:solidFill>
                  <a:srgbClr val="1E2647"/>
                </a:solidFill>
              </a:rPr>
              <a:t>Urban</a:t>
            </a:r>
            <a:r>
              <a:rPr lang="en-US" sz="2800" b="1" spc="-30" dirty="0">
                <a:solidFill>
                  <a:srgbClr val="1E2647"/>
                </a:solidFill>
              </a:rPr>
              <a:t> </a:t>
            </a:r>
            <a:r>
              <a:rPr lang="en-US" sz="2800" b="1" spc="-10" dirty="0">
                <a:solidFill>
                  <a:srgbClr val="1E2647"/>
                </a:solidFill>
              </a:rPr>
              <a:t>Nature Index</a:t>
            </a:r>
            <a:br>
              <a:rPr lang="en-US" sz="2800" spc="-10" dirty="0">
                <a:solidFill>
                  <a:srgbClr val="1E2647"/>
                </a:solidFill>
              </a:rPr>
            </a:br>
            <a:r>
              <a:rPr lang="en-US" sz="2800" b="1" dirty="0"/>
              <a:t>An Ecological Monitoring Framework Towards making cities inclusive, safe, resilient and sustainable</a:t>
            </a:r>
            <a:endParaRPr lang="en-GB" sz="2800" dirty="0">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0518ACD8-BF03-C7EC-FE06-8E94FB25894B}"/>
              </a:ext>
            </a:extLst>
          </p:cNvPr>
          <p:cNvSpPr txBox="1"/>
          <p:nvPr/>
        </p:nvSpPr>
        <p:spPr>
          <a:xfrm>
            <a:off x="2955235" y="4126498"/>
            <a:ext cx="5605669" cy="1143360"/>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2400" dirty="0">
                <a:latin typeface="Aharoni" panose="02010803020104030203" pitchFamily="2" charset="-79"/>
                <a:cs typeface="Aharoni" panose="02010803020104030203" pitchFamily="2" charset="-79"/>
              </a:rPr>
              <a:t>Adeniran Akanni</a:t>
            </a:r>
          </a:p>
          <a:p>
            <a:pPr algn="ctr"/>
            <a:r>
              <a:rPr lang="en-US" sz="2400" dirty="0">
                <a:latin typeface="Aharoni" panose="02010803020104030203" pitchFamily="2" charset="-79"/>
                <a:cs typeface="Aharoni" panose="02010803020104030203" pitchFamily="2" charset="-79"/>
              </a:rPr>
              <a:t>Lagos State Ministry of Environment &amp;Water Resources</a:t>
            </a:r>
          </a:p>
          <a:p>
            <a:pPr algn="ctr"/>
            <a:endParaRPr lang="en-US" sz="2800" dirty="0">
              <a:latin typeface="Aharoni" panose="02010803020104030203" pitchFamily="2" charset="-79"/>
              <a:cs typeface="Aharoni" panose="02010803020104030203" pitchFamily="2" charset="-79"/>
            </a:endParaRPr>
          </a:p>
          <a:p>
            <a:pPr algn="ctr"/>
            <a:r>
              <a:rPr lang="en-GB" sz="2800" dirty="0">
                <a:latin typeface="Aharoni" panose="02010803020104030203" pitchFamily="2" charset="-79"/>
                <a:cs typeface="Aharoni" panose="02010803020104030203" pitchFamily="2" charset="-79"/>
              </a:rPr>
              <a:t> mm</a:t>
            </a:r>
          </a:p>
        </p:txBody>
      </p:sp>
    </p:spTree>
    <p:extLst>
      <p:ext uri="{BB962C8B-B14F-4D97-AF65-F5344CB8AC3E}">
        <p14:creationId xmlns:p14="http://schemas.microsoft.com/office/powerpoint/2010/main" val="161530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0365C3-9F86-4E39-88B0-44C03DD14A67}"/>
              </a:ext>
            </a:extLst>
          </p:cNvPr>
          <p:cNvPicPr>
            <a:picLocks noChangeAspect="1"/>
          </p:cNvPicPr>
          <p:nvPr/>
        </p:nvPicPr>
        <p:blipFill>
          <a:blip r:embed="rId2"/>
          <a:stretch>
            <a:fillRect/>
          </a:stretch>
        </p:blipFill>
        <p:spPr>
          <a:xfrm>
            <a:off x="1" y="927652"/>
            <a:ext cx="12192000" cy="5777948"/>
          </a:xfrm>
          <a:prstGeom prst="rect">
            <a:avLst/>
          </a:prstGeom>
        </p:spPr>
      </p:pic>
    </p:spTree>
    <p:extLst>
      <p:ext uri="{BB962C8B-B14F-4D97-AF65-F5344CB8AC3E}">
        <p14:creationId xmlns:p14="http://schemas.microsoft.com/office/powerpoint/2010/main" val="3145633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94DD3E-56ED-4472-BED9-A63E293B9A16}"/>
              </a:ext>
            </a:extLst>
          </p:cNvPr>
          <p:cNvPicPr>
            <a:picLocks noChangeAspect="1"/>
          </p:cNvPicPr>
          <p:nvPr/>
        </p:nvPicPr>
        <p:blipFill>
          <a:blip r:embed="rId2"/>
          <a:stretch>
            <a:fillRect/>
          </a:stretch>
        </p:blipFill>
        <p:spPr>
          <a:xfrm>
            <a:off x="0" y="874643"/>
            <a:ext cx="12192000" cy="5983357"/>
          </a:xfrm>
          <a:prstGeom prst="rect">
            <a:avLst/>
          </a:prstGeom>
        </p:spPr>
      </p:pic>
    </p:spTree>
    <p:extLst>
      <p:ext uri="{BB962C8B-B14F-4D97-AF65-F5344CB8AC3E}">
        <p14:creationId xmlns:p14="http://schemas.microsoft.com/office/powerpoint/2010/main" val="2728479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8EE3F7-47D2-404B-84D4-EE3810B122F7}"/>
              </a:ext>
            </a:extLst>
          </p:cNvPr>
          <p:cNvPicPr>
            <a:picLocks noChangeAspect="1"/>
          </p:cNvPicPr>
          <p:nvPr/>
        </p:nvPicPr>
        <p:blipFill>
          <a:blip r:embed="rId2"/>
          <a:stretch>
            <a:fillRect/>
          </a:stretch>
        </p:blipFill>
        <p:spPr>
          <a:xfrm>
            <a:off x="-46382" y="755375"/>
            <a:ext cx="12284764" cy="5978744"/>
          </a:xfrm>
          <a:prstGeom prst="rect">
            <a:avLst/>
          </a:prstGeom>
        </p:spPr>
      </p:pic>
    </p:spTree>
    <p:extLst>
      <p:ext uri="{BB962C8B-B14F-4D97-AF65-F5344CB8AC3E}">
        <p14:creationId xmlns:p14="http://schemas.microsoft.com/office/powerpoint/2010/main" val="1824308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9332C0-D0F3-B442-9094-C58A4AC81CBD}"/>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Conclusion/Expected Outcomes</a:t>
            </a:r>
          </a:p>
        </p:txBody>
      </p:sp>
      <p:sp>
        <p:nvSpPr>
          <p:cNvPr id="5" name="TextBox 4">
            <a:extLst>
              <a:ext uri="{FF2B5EF4-FFF2-40B4-BE49-F238E27FC236}">
                <a16:creationId xmlns:a16="http://schemas.microsoft.com/office/drawing/2014/main" id="{8125D352-C201-4684-9CD1-A816E56ADEB3}"/>
              </a:ext>
            </a:extLst>
          </p:cNvPr>
          <p:cNvSpPr txBox="1"/>
          <p:nvPr/>
        </p:nvSpPr>
        <p:spPr>
          <a:xfrm>
            <a:off x="6428096" y="1100288"/>
            <a:ext cx="5639792" cy="4832092"/>
          </a:xfrm>
          <a:prstGeom prst="rect">
            <a:avLst/>
          </a:prstGeom>
          <a:noFill/>
        </p:spPr>
        <p:txBody>
          <a:bodyPr wrap="square" rtlCol="0">
            <a:spAutoFit/>
          </a:bodyPr>
          <a:lstStyle/>
          <a:p>
            <a:pPr algn="ctr"/>
            <a:endParaRPr lang="en-GB" sz="4800" b="1" dirty="0">
              <a:solidFill>
                <a:srgbClr val="0F8B7A"/>
              </a:solidFill>
              <a:latin typeface="Arial" panose="020B0604020202020204" pitchFamily="34" charset="0"/>
              <a:cs typeface="Arial" panose="020B0604020202020204" pitchFamily="34" charset="0"/>
            </a:endParaRPr>
          </a:p>
          <a:p>
            <a:pPr algn="ctr"/>
            <a:endParaRPr lang="en-GB" sz="2000" b="1" dirty="0">
              <a:solidFill>
                <a:srgbClr val="0F8B7A"/>
              </a:solidFill>
              <a:latin typeface="Arial" panose="020B0604020202020204" pitchFamily="34" charset="0"/>
              <a:cs typeface="Arial" panose="020B0604020202020204" pitchFamily="34" charset="0"/>
            </a:endParaRPr>
          </a:p>
          <a:p>
            <a:pPr algn="ctr"/>
            <a:r>
              <a:rPr lang="en-GB" sz="2000" b="1" dirty="0">
                <a:solidFill>
                  <a:srgbClr val="0F8B7A"/>
                </a:solidFill>
                <a:latin typeface="Arial" panose="020B0604020202020204" pitchFamily="34" charset="0"/>
                <a:cs typeface="Arial" panose="020B0604020202020204" pitchFamily="34" charset="0"/>
              </a:rPr>
              <a:t>-Digital Dashboard being developed to input results of city performance online</a:t>
            </a:r>
          </a:p>
          <a:p>
            <a:pPr algn="ctr"/>
            <a:endParaRPr lang="en-GB" sz="2000" b="1" dirty="0">
              <a:solidFill>
                <a:srgbClr val="0F8B7A"/>
              </a:solidFill>
              <a:latin typeface="Arial" panose="020B0604020202020204" pitchFamily="34" charset="0"/>
              <a:cs typeface="Arial" panose="020B0604020202020204" pitchFamily="34" charset="0"/>
            </a:endParaRPr>
          </a:p>
          <a:p>
            <a:pPr algn="ctr"/>
            <a:r>
              <a:rPr lang="en-GB" sz="2000" b="1" dirty="0">
                <a:solidFill>
                  <a:srgbClr val="0F8B7A"/>
                </a:solidFill>
                <a:latin typeface="Arial" panose="020B0604020202020204" pitchFamily="34" charset="0"/>
                <a:cs typeface="Arial" panose="020B0604020202020204" pitchFamily="34" charset="0"/>
              </a:rPr>
              <a:t>-Opportunity to collaborate with GEO task on urban resilience</a:t>
            </a:r>
          </a:p>
          <a:p>
            <a:pPr algn="ctr"/>
            <a:endParaRPr lang="en-GB" sz="2000" b="1" dirty="0">
              <a:solidFill>
                <a:srgbClr val="0F8B7A"/>
              </a:solidFill>
              <a:latin typeface="Arial" panose="020B0604020202020204" pitchFamily="34" charset="0"/>
              <a:cs typeface="Arial" panose="020B0604020202020204" pitchFamily="34" charset="0"/>
            </a:endParaRPr>
          </a:p>
          <a:p>
            <a:pPr algn="ctr"/>
            <a:r>
              <a:rPr lang="en-GB" sz="2000" b="1" dirty="0">
                <a:solidFill>
                  <a:srgbClr val="0F8B7A"/>
                </a:solidFill>
                <a:latin typeface="Arial" panose="020B0604020202020204" pitchFamily="34" charset="0"/>
                <a:cs typeface="Arial" panose="020B0604020202020204" pitchFamily="34" charset="0"/>
              </a:rPr>
              <a:t>-Prospect of GEO community to support with capacity building with regards to Geo-spatial data to calculate indicators like Connectivity, sprawl. Land-use, vegetation etc.  </a:t>
            </a:r>
          </a:p>
          <a:p>
            <a:pPr algn="ctr"/>
            <a:endParaRPr lang="en-GB" sz="2000" b="1" dirty="0">
              <a:solidFill>
                <a:srgbClr val="0F8B7A"/>
              </a:solidFill>
              <a:latin typeface="Arial" panose="020B0604020202020204" pitchFamily="34" charset="0"/>
              <a:cs typeface="Arial" panose="020B0604020202020204" pitchFamily="34" charset="0"/>
            </a:endParaRPr>
          </a:p>
          <a:p>
            <a:pPr algn="ctr"/>
            <a:endParaRPr lang="en-GB" sz="2000" dirty="0">
              <a:solidFill>
                <a:srgbClr val="0F8B7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9DD4F95-B67E-42A5-99E8-98CAEFB54ADE}"/>
              </a:ext>
            </a:extLst>
          </p:cNvPr>
          <p:cNvPicPr>
            <a:picLocks noChangeAspect="1"/>
          </p:cNvPicPr>
          <p:nvPr/>
        </p:nvPicPr>
        <p:blipFill>
          <a:blip r:embed="rId2"/>
          <a:stretch>
            <a:fillRect/>
          </a:stretch>
        </p:blipFill>
        <p:spPr>
          <a:xfrm>
            <a:off x="728870" y="1298712"/>
            <a:ext cx="5459895" cy="5062717"/>
          </a:xfrm>
          <a:prstGeom prst="rect">
            <a:avLst/>
          </a:prstGeom>
        </p:spPr>
      </p:pic>
    </p:spTree>
    <p:extLst>
      <p:ext uri="{BB962C8B-B14F-4D97-AF65-F5344CB8AC3E}">
        <p14:creationId xmlns:p14="http://schemas.microsoft.com/office/powerpoint/2010/main" val="274053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875563-CA1D-AFB5-28D7-4E86250E3104}"/>
              </a:ext>
            </a:extLst>
          </p:cNvPr>
          <p:cNvSpPr txBox="1"/>
          <p:nvPr/>
        </p:nvSpPr>
        <p:spPr>
          <a:xfrm>
            <a:off x="1233376" y="126599"/>
            <a:ext cx="10827962" cy="954107"/>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Expected/proposed application areas of the research/product/tool/service</a:t>
            </a:r>
            <a:endParaRPr lang="en-GB" sz="2800" dirty="0">
              <a:solidFill>
                <a:srgbClr val="0961AA"/>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2FD3E82-ECA0-415F-A207-B9F6E83531F4}"/>
              </a:ext>
            </a:extLst>
          </p:cNvPr>
          <p:cNvPicPr>
            <a:picLocks noChangeAspect="1"/>
          </p:cNvPicPr>
          <p:nvPr/>
        </p:nvPicPr>
        <p:blipFill>
          <a:blip r:embed="rId2"/>
          <a:stretch>
            <a:fillRect/>
          </a:stretch>
        </p:blipFill>
        <p:spPr>
          <a:xfrm>
            <a:off x="4611758" y="1080707"/>
            <a:ext cx="7449580" cy="5320094"/>
          </a:xfrm>
          <a:prstGeom prst="rect">
            <a:avLst/>
          </a:prstGeom>
        </p:spPr>
      </p:pic>
      <p:pic>
        <p:nvPicPr>
          <p:cNvPr id="3" name="Picture 2">
            <a:extLst>
              <a:ext uri="{FF2B5EF4-FFF2-40B4-BE49-F238E27FC236}">
                <a16:creationId xmlns:a16="http://schemas.microsoft.com/office/drawing/2014/main" id="{131B1CAC-EC91-428B-8B6B-B60FC268B06F}"/>
              </a:ext>
            </a:extLst>
          </p:cNvPr>
          <p:cNvPicPr>
            <a:picLocks noChangeAspect="1"/>
          </p:cNvPicPr>
          <p:nvPr/>
        </p:nvPicPr>
        <p:blipFill>
          <a:blip r:embed="rId3"/>
          <a:stretch>
            <a:fillRect/>
          </a:stretch>
        </p:blipFill>
        <p:spPr>
          <a:xfrm>
            <a:off x="238540" y="1343987"/>
            <a:ext cx="4280452" cy="4725509"/>
          </a:xfrm>
          <a:prstGeom prst="rect">
            <a:avLst/>
          </a:prstGeom>
        </p:spPr>
      </p:pic>
      <p:pic>
        <p:nvPicPr>
          <p:cNvPr id="6" name="Picture 5">
            <a:extLst>
              <a:ext uri="{FF2B5EF4-FFF2-40B4-BE49-F238E27FC236}">
                <a16:creationId xmlns:a16="http://schemas.microsoft.com/office/drawing/2014/main" id="{E7BDEDD4-BCA3-4076-A8E6-2290D17BA2CD}"/>
              </a:ext>
            </a:extLst>
          </p:cNvPr>
          <p:cNvPicPr>
            <a:picLocks noChangeAspect="1"/>
          </p:cNvPicPr>
          <p:nvPr/>
        </p:nvPicPr>
        <p:blipFill>
          <a:blip r:embed="rId4"/>
          <a:stretch>
            <a:fillRect/>
          </a:stretch>
        </p:blipFill>
        <p:spPr>
          <a:xfrm>
            <a:off x="887896" y="3179042"/>
            <a:ext cx="3723861" cy="499915"/>
          </a:xfrm>
          <a:prstGeom prst="rect">
            <a:avLst/>
          </a:prstGeom>
        </p:spPr>
      </p:pic>
    </p:spTree>
    <p:extLst>
      <p:ext uri="{BB962C8B-B14F-4D97-AF65-F5344CB8AC3E}">
        <p14:creationId xmlns:p14="http://schemas.microsoft.com/office/powerpoint/2010/main" val="203978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8EF5AE-D997-A0B0-B18C-853E362AEB9D}"/>
              </a:ext>
            </a:extLst>
          </p:cNvPr>
          <p:cNvSpPr txBox="1"/>
          <p:nvPr/>
        </p:nvSpPr>
        <p:spPr>
          <a:xfrm>
            <a:off x="6660266" y="1140461"/>
            <a:ext cx="4776360" cy="4968790"/>
          </a:xfrm>
          <a:prstGeom prst="rect">
            <a:avLst/>
          </a:prstGeom>
          <a:noFill/>
          <a:ln>
            <a:solidFill>
              <a:schemeClr val="tx1"/>
            </a:solidFill>
          </a:ln>
        </p:spPr>
        <p:txBody>
          <a:bodyPr wrap="square" rtlCol="0">
            <a:noAutofit/>
          </a:bodyPr>
          <a:lstStyle/>
          <a:p>
            <a:endParaRPr lang="en-GB" sz="2800" dirty="0"/>
          </a:p>
        </p:txBody>
      </p:sp>
      <p:sp>
        <p:nvSpPr>
          <p:cNvPr id="6" name="TextBox 5">
            <a:extLst>
              <a:ext uri="{FF2B5EF4-FFF2-40B4-BE49-F238E27FC236}">
                <a16:creationId xmlns:a16="http://schemas.microsoft.com/office/drawing/2014/main" id="{23ACA0DC-5026-A205-1F70-2A676ECFE1F2}"/>
              </a:ext>
            </a:extLst>
          </p:cNvPr>
          <p:cNvSpPr txBox="1"/>
          <p:nvPr/>
        </p:nvSpPr>
        <p:spPr>
          <a:xfrm>
            <a:off x="319358" y="1140461"/>
            <a:ext cx="5212377" cy="4641976"/>
          </a:xfrm>
          <a:prstGeom prst="rect">
            <a:avLst/>
          </a:prstGeom>
          <a:noFill/>
        </p:spPr>
        <p:txBody>
          <a:bodyPr wrap="square" rtlCol="0">
            <a:spAutoFit/>
          </a:bodyPr>
          <a:lstStyle/>
          <a:p>
            <a:pPr marL="514350" indent="-514350" fontAlgn="base">
              <a:lnSpc>
                <a:spcPct val="150000"/>
              </a:lnSpc>
              <a:spcBef>
                <a:spcPct val="0"/>
              </a:spcBef>
              <a:spcAft>
                <a:spcPct val="0"/>
              </a:spcAft>
              <a:defRPr/>
            </a:pPr>
            <a:r>
              <a:rPr lang="en-GB" sz="2000" b="1" baseline="30000" dirty="0">
                <a:latin typeface="Droid Sans" pitchFamily="34" charset="0"/>
                <a:cs typeface="Droid Sans" pitchFamily="34" charset="0"/>
              </a:rPr>
              <a:t>Author 1:Adeniran Akanni1</a:t>
            </a:r>
          </a:p>
          <a:p>
            <a:pPr marL="514350" indent="-514350" fontAlgn="base">
              <a:lnSpc>
                <a:spcPct val="150000"/>
              </a:lnSpc>
              <a:spcBef>
                <a:spcPct val="0"/>
              </a:spcBef>
              <a:spcAft>
                <a:spcPct val="0"/>
              </a:spcAft>
              <a:defRPr/>
            </a:pPr>
            <a:r>
              <a:rPr lang="en-GB" sz="1400" b="1" dirty="0">
                <a:latin typeface="Droid Sans" pitchFamily="34" charset="0"/>
                <a:cs typeface="Droid Sans" pitchFamily="34" charset="0"/>
              </a:rPr>
              <a:t>Author 2: Russel Galt</a:t>
            </a:r>
            <a:r>
              <a:rPr lang="en-GB" sz="1400" b="1" baseline="30000" dirty="0">
                <a:latin typeface="Droid Sans" pitchFamily="34" charset="0"/>
                <a:cs typeface="Droid Sans" pitchFamily="34" charset="0"/>
              </a:rPr>
              <a:t>2</a:t>
            </a:r>
            <a:endParaRPr lang="en-GB" sz="1400" b="1" dirty="0">
              <a:latin typeface="Droid Sans" pitchFamily="34" charset="0"/>
              <a:cs typeface="Droid Sans" pitchFamily="34" charset="0"/>
            </a:endParaRPr>
          </a:p>
          <a:p>
            <a:pPr marL="514350" indent="-514350" fontAlgn="base">
              <a:lnSpc>
                <a:spcPct val="150000"/>
              </a:lnSpc>
              <a:spcBef>
                <a:spcPct val="0"/>
              </a:spcBef>
              <a:spcAft>
                <a:spcPct val="0"/>
              </a:spcAft>
              <a:buAutoNum type="arabicParenBoth"/>
              <a:defRPr/>
            </a:pPr>
            <a:r>
              <a:rPr lang="en-GB" b="1" dirty="0">
                <a:latin typeface="Droid Sans" pitchFamily="34" charset="0"/>
                <a:cs typeface="Droid Sans" pitchFamily="34" charset="0"/>
              </a:rPr>
              <a:t>Lagos State Ministry of Environment &amp;Water Resources, Nigeria .</a:t>
            </a:r>
          </a:p>
          <a:p>
            <a:pPr fontAlgn="base">
              <a:lnSpc>
                <a:spcPct val="150000"/>
              </a:lnSpc>
              <a:spcBef>
                <a:spcPct val="0"/>
              </a:spcBef>
              <a:spcAft>
                <a:spcPct val="0"/>
              </a:spcAft>
              <a:defRPr/>
            </a:pPr>
            <a:r>
              <a:rPr lang="en-GB" sz="1400" b="1" dirty="0">
                <a:latin typeface="Droid Sans" pitchFamily="34" charset="0"/>
                <a:cs typeface="Droid Sans" pitchFamily="34" charset="0"/>
              </a:rPr>
              <a:t>Email: adeniranakanni@yahoo.com</a:t>
            </a:r>
          </a:p>
          <a:p>
            <a:pPr fontAlgn="base">
              <a:lnSpc>
                <a:spcPct val="150000"/>
              </a:lnSpc>
              <a:spcBef>
                <a:spcPct val="0"/>
              </a:spcBef>
              <a:spcAft>
                <a:spcPct val="0"/>
              </a:spcAft>
              <a:defRPr/>
            </a:pPr>
            <a:endParaRPr lang="en-GB" sz="1400" b="1" dirty="0">
              <a:latin typeface="Droid Sans" pitchFamily="34" charset="0"/>
              <a:cs typeface="Droid Sans" pitchFamily="34" charset="0"/>
            </a:endParaRPr>
          </a:p>
          <a:p>
            <a:pPr marL="514350" indent="-514350" fontAlgn="base">
              <a:lnSpc>
                <a:spcPct val="150000"/>
              </a:lnSpc>
              <a:spcBef>
                <a:spcPct val="0"/>
              </a:spcBef>
              <a:spcAft>
                <a:spcPct val="0"/>
              </a:spcAft>
              <a:defRPr/>
            </a:pPr>
            <a:r>
              <a:rPr lang="en-GB" b="1" dirty="0">
                <a:latin typeface="Droid Sans" pitchFamily="34" charset="0"/>
                <a:cs typeface="Droid Sans" pitchFamily="34" charset="0"/>
              </a:rPr>
              <a:t>(2) IUCN Urban Alliance,</a:t>
            </a:r>
          </a:p>
          <a:p>
            <a:pPr marL="514350" indent="-514350" fontAlgn="base">
              <a:lnSpc>
                <a:spcPct val="150000"/>
              </a:lnSpc>
              <a:spcBef>
                <a:spcPct val="0"/>
              </a:spcBef>
              <a:spcAft>
                <a:spcPct val="0"/>
              </a:spcAft>
              <a:defRPr/>
            </a:pPr>
            <a:r>
              <a:rPr lang="en-GB" b="1" dirty="0">
                <a:latin typeface="Droid Sans" pitchFamily="34" charset="0"/>
                <a:cs typeface="Droid Sans" pitchFamily="34" charset="0"/>
              </a:rPr>
              <a:t> United Kingdom.</a:t>
            </a:r>
          </a:p>
          <a:p>
            <a:pPr marL="514350" indent="-514350" fontAlgn="base">
              <a:lnSpc>
                <a:spcPct val="150000"/>
              </a:lnSpc>
              <a:spcBef>
                <a:spcPct val="0"/>
              </a:spcBef>
              <a:spcAft>
                <a:spcPct val="0"/>
              </a:spcAft>
              <a:defRPr/>
            </a:pPr>
            <a:r>
              <a:rPr lang="en-GB" b="1" dirty="0">
                <a:latin typeface="Droid Sans" pitchFamily="34" charset="0"/>
                <a:cs typeface="Droid Sans" pitchFamily="34" charset="0"/>
              </a:rPr>
              <a:t>Email: r</a:t>
            </a:r>
            <a:r>
              <a:rPr lang="en-GB" b="1" dirty="0">
                <a:latin typeface="Droid Sans" pitchFamily="34" charset="0"/>
                <a:cs typeface="Droid Sans" pitchFamily="34" charset="0"/>
                <a:hlinkClick r:id="rId2"/>
              </a:rPr>
              <a:t>ussell.galt@iucn.org</a:t>
            </a:r>
            <a:endParaRPr lang="en-GB" b="1" dirty="0">
              <a:latin typeface="Droid Sans" pitchFamily="34" charset="0"/>
              <a:cs typeface="Droid Sans" pitchFamily="34" charset="0"/>
            </a:endParaRPr>
          </a:p>
          <a:p>
            <a:pPr marL="514350" indent="-514350" fontAlgn="base">
              <a:lnSpc>
                <a:spcPct val="150000"/>
              </a:lnSpc>
              <a:spcBef>
                <a:spcPct val="0"/>
              </a:spcBef>
              <a:spcAft>
                <a:spcPct val="0"/>
              </a:spcAft>
              <a:defRPr/>
            </a:pPr>
            <a:r>
              <a:rPr lang="en-GB" b="1" dirty="0">
                <a:latin typeface="Droid Sans" pitchFamily="34" charset="0"/>
                <a:cs typeface="Droid Sans" pitchFamily="34" charset="0"/>
              </a:rPr>
              <a:t>Acknowledgement: Special thanks to members of IUCN Technical Group on Urban Nature Index</a:t>
            </a:r>
          </a:p>
        </p:txBody>
      </p:sp>
      <p:sp>
        <p:nvSpPr>
          <p:cNvPr id="7" name="TextBox 6">
            <a:extLst>
              <a:ext uri="{FF2B5EF4-FFF2-40B4-BE49-F238E27FC236}">
                <a16:creationId xmlns:a16="http://schemas.microsoft.com/office/drawing/2014/main" id="{0F416374-6B5B-F980-72A5-FAA2DE58BD54}"/>
              </a:ext>
            </a:extLst>
          </p:cNvPr>
          <p:cNvSpPr txBox="1"/>
          <p:nvPr/>
        </p:nvSpPr>
        <p:spPr>
          <a:xfrm>
            <a:off x="3697357" y="297711"/>
            <a:ext cx="5404113" cy="800219"/>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Acknowledgement </a:t>
            </a:r>
            <a:endParaRPr lang="en-GB" sz="2800" dirty="0">
              <a:solidFill>
                <a:schemeClr val="accent1"/>
              </a:solidFill>
              <a:latin typeface="Arial" panose="020B0604020202020204" pitchFamily="34" charset="0"/>
              <a:cs typeface="Arial" panose="020B0604020202020204" pitchFamily="34" charset="0"/>
            </a:endParaRPr>
          </a:p>
          <a:p>
            <a:endParaRPr lang="en-US" dirty="0">
              <a:solidFill>
                <a:schemeClr val="accent1"/>
              </a:solidFill>
            </a:endParaRPr>
          </a:p>
        </p:txBody>
      </p:sp>
      <p:pic>
        <p:nvPicPr>
          <p:cNvPr id="2" name="Picture 1">
            <a:extLst>
              <a:ext uri="{FF2B5EF4-FFF2-40B4-BE49-F238E27FC236}">
                <a16:creationId xmlns:a16="http://schemas.microsoft.com/office/drawing/2014/main" id="{C5F75C1C-05D7-4380-A021-F3AEB1D0F665}"/>
              </a:ext>
            </a:extLst>
          </p:cNvPr>
          <p:cNvPicPr>
            <a:picLocks noChangeAspect="1"/>
          </p:cNvPicPr>
          <p:nvPr/>
        </p:nvPicPr>
        <p:blipFill>
          <a:blip r:embed="rId3"/>
          <a:stretch>
            <a:fillRect/>
          </a:stretch>
        </p:blipFill>
        <p:spPr>
          <a:xfrm>
            <a:off x="8253914" y="1814579"/>
            <a:ext cx="1338469" cy="1614421"/>
          </a:xfrm>
          <a:prstGeom prst="rect">
            <a:avLst/>
          </a:prstGeom>
        </p:spPr>
      </p:pic>
      <p:pic>
        <p:nvPicPr>
          <p:cNvPr id="3" name="Picture 2">
            <a:extLst>
              <a:ext uri="{FF2B5EF4-FFF2-40B4-BE49-F238E27FC236}">
                <a16:creationId xmlns:a16="http://schemas.microsoft.com/office/drawing/2014/main" id="{F24BA7BD-5EC1-4852-AFE1-A57D5B28EBA2}"/>
              </a:ext>
            </a:extLst>
          </p:cNvPr>
          <p:cNvPicPr>
            <a:picLocks noChangeAspect="1"/>
          </p:cNvPicPr>
          <p:nvPr/>
        </p:nvPicPr>
        <p:blipFill>
          <a:blip r:embed="rId4"/>
          <a:stretch>
            <a:fillRect/>
          </a:stretch>
        </p:blipFill>
        <p:spPr>
          <a:xfrm>
            <a:off x="6767360" y="3624856"/>
            <a:ext cx="1563756" cy="1718063"/>
          </a:xfrm>
          <a:prstGeom prst="rect">
            <a:avLst/>
          </a:prstGeom>
        </p:spPr>
      </p:pic>
      <p:pic>
        <p:nvPicPr>
          <p:cNvPr id="4" name="Picture 3">
            <a:extLst>
              <a:ext uri="{FF2B5EF4-FFF2-40B4-BE49-F238E27FC236}">
                <a16:creationId xmlns:a16="http://schemas.microsoft.com/office/drawing/2014/main" id="{27D0C7BB-383A-4645-ABC1-EC910771EC08}"/>
              </a:ext>
            </a:extLst>
          </p:cNvPr>
          <p:cNvPicPr>
            <a:picLocks noChangeAspect="1"/>
          </p:cNvPicPr>
          <p:nvPr/>
        </p:nvPicPr>
        <p:blipFill>
          <a:blip r:embed="rId5"/>
          <a:stretch>
            <a:fillRect/>
          </a:stretch>
        </p:blipFill>
        <p:spPr>
          <a:xfrm>
            <a:off x="9459647" y="3624856"/>
            <a:ext cx="1597290" cy="1405733"/>
          </a:xfrm>
          <a:prstGeom prst="rect">
            <a:avLst/>
          </a:prstGeom>
        </p:spPr>
      </p:pic>
    </p:spTree>
    <p:extLst>
      <p:ext uri="{BB962C8B-B14F-4D97-AF65-F5344CB8AC3E}">
        <p14:creationId xmlns:p14="http://schemas.microsoft.com/office/powerpoint/2010/main" val="793136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CADD5-C398-B4ED-0EBA-620C6FA56B00}"/>
              </a:ext>
            </a:extLst>
          </p:cNvPr>
          <p:cNvSpPr txBox="1"/>
          <p:nvPr/>
        </p:nvSpPr>
        <p:spPr>
          <a:xfrm>
            <a:off x="1910942" y="1171860"/>
            <a:ext cx="837011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Questions?</a:t>
            </a:r>
            <a:endParaRPr kumimoji="0" lang="en-GB" sz="4800" b="0"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864EE9A-B53C-A03C-39AD-AD96330E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9285"/>
            <a:ext cx="12192000" cy="968715"/>
          </a:xfrm>
          <a:prstGeom prst="rect">
            <a:avLst/>
          </a:prstGeom>
          <a:solidFill>
            <a:schemeClr val="bg1"/>
          </a:solidFill>
        </p:spPr>
      </p:pic>
    </p:spTree>
    <p:extLst>
      <p:ext uri="{BB962C8B-B14F-4D97-AF65-F5344CB8AC3E}">
        <p14:creationId xmlns:p14="http://schemas.microsoft.com/office/powerpoint/2010/main" val="1350779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C97E5E7-0255-FFAE-24E3-B0BA51A457B5}"/>
              </a:ext>
            </a:extLst>
          </p:cNvPr>
          <p:cNvSpPr txBox="1">
            <a:spLocks/>
          </p:cNvSpPr>
          <p:nvPr/>
        </p:nvSpPr>
        <p:spPr>
          <a:xfrm>
            <a:off x="490330" y="1479958"/>
            <a:ext cx="11887200" cy="5378042"/>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Introduction/Background</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Statement of the problem</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Objectives</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Methodology/Implementation Plan/Activities</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Final/Preliminary Results/Outputs </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Conclusion/Expected outcomes</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Expected/Proposed Application Areas</a:t>
            </a:r>
          </a:p>
        </p:txBody>
      </p:sp>
      <p:sp>
        <p:nvSpPr>
          <p:cNvPr id="5" name="TextBox 4">
            <a:extLst>
              <a:ext uri="{FF2B5EF4-FFF2-40B4-BE49-F238E27FC236}">
                <a16:creationId xmlns:a16="http://schemas.microsoft.com/office/drawing/2014/main" id="{C9040CB7-4651-C882-FE0E-F627B348F6B3}"/>
              </a:ext>
            </a:extLst>
          </p:cNvPr>
          <p:cNvSpPr txBox="1"/>
          <p:nvPr/>
        </p:nvSpPr>
        <p:spPr>
          <a:xfrm>
            <a:off x="4200712" y="312516"/>
            <a:ext cx="4444678"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Outline of presentation</a:t>
            </a:r>
            <a:endParaRPr lang="en-US" sz="2800" dirty="0">
              <a:solidFill>
                <a:srgbClr val="0961AA"/>
              </a:solidFill>
            </a:endParaRPr>
          </a:p>
        </p:txBody>
      </p:sp>
    </p:spTree>
    <p:extLst>
      <p:ext uri="{BB962C8B-B14F-4D97-AF65-F5344CB8AC3E}">
        <p14:creationId xmlns:p14="http://schemas.microsoft.com/office/powerpoint/2010/main" val="38399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4000938" y="280888"/>
            <a:ext cx="5266481"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Introduction</a:t>
            </a:r>
            <a:r>
              <a:rPr lang="en-GB" sz="2800" b="1" dirty="0">
                <a:solidFill>
                  <a:schemeClr val="accent1"/>
                </a:solidFill>
                <a:latin typeface="Arial" panose="020B0604020202020204" pitchFamily="34" charset="0"/>
                <a:cs typeface="Arial" panose="020B0604020202020204" pitchFamily="34" charset="0"/>
              </a:rPr>
              <a:t>/</a:t>
            </a:r>
            <a:r>
              <a:rPr lang="en-GB" sz="2800" b="1" dirty="0">
                <a:solidFill>
                  <a:srgbClr val="0961AA"/>
                </a:solidFill>
                <a:latin typeface="Arial" panose="020B0604020202020204" pitchFamily="34" charset="0"/>
                <a:cs typeface="Arial" panose="020B0604020202020204" pitchFamily="34" charset="0"/>
              </a:rPr>
              <a:t>Background</a:t>
            </a:r>
            <a:endParaRPr lang="en-GB" sz="2800" dirty="0">
              <a:solidFill>
                <a:srgbClr val="0961A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6E3B3B4-2A0C-45C6-A815-1E9EBDE8E609}"/>
              </a:ext>
            </a:extLst>
          </p:cNvPr>
          <p:cNvPicPr>
            <a:picLocks noChangeAspect="1"/>
          </p:cNvPicPr>
          <p:nvPr/>
        </p:nvPicPr>
        <p:blipFill>
          <a:blip r:embed="rId2"/>
          <a:stretch>
            <a:fillRect/>
          </a:stretch>
        </p:blipFill>
        <p:spPr>
          <a:xfrm>
            <a:off x="-424070" y="1258958"/>
            <a:ext cx="6414051" cy="5208104"/>
          </a:xfrm>
          <a:prstGeom prst="rect">
            <a:avLst/>
          </a:prstGeom>
        </p:spPr>
      </p:pic>
      <p:pic>
        <p:nvPicPr>
          <p:cNvPr id="5" name="Picture 4">
            <a:extLst>
              <a:ext uri="{FF2B5EF4-FFF2-40B4-BE49-F238E27FC236}">
                <a16:creationId xmlns:a16="http://schemas.microsoft.com/office/drawing/2014/main" id="{D5B96876-D931-4E48-BE47-4DA7ACD50F2B}"/>
              </a:ext>
            </a:extLst>
          </p:cNvPr>
          <p:cNvPicPr>
            <a:picLocks noChangeAspect="1"/>
          </p:cNvPicPr>
          <p:nvPr/>
        </p:nvPicPr>
        <p:blipFill>
          <a:blip r:embed="rId3"/>
          <a:stretch>
            <a:fillRect/>
          </a:stretch>
        </p:blipFill>
        <p:spPr>
          <a:xfrm>
            <a:off x="5936974" y="1166190"/>
            <a:ext cx="6414051" cy="5062331"/>
          </a:xfrm>
          <a:prstGeom prst="rect">
            <a:avLst/>
          </a:prstGeom>
        </p:spPr>
      </p:pic>
    </p:spTree>
    <p:extLst>
      <p:ext uri="{BB962C8B-B14F-4D97-AF65-F5344CB8AC3E}">
        <p14:creationId xmlns:p14="http://schemas.microsoft.com/office/powerpoint/2010/main" val="972474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0EE261-B9C0-94BC-0748-7C1214F1C35C}"/>
              </a:ext>
            </a:extLst>
          </p:cNvPr>
          <p:cNvSpPr txBox="1"/>
          <p:nvPr/>
        </p:nvSpPr>
        <p:spPr>
          <a:xfrm>
            <a:off x="3314393" y="248990"/>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Objectives/Statement of the Problem</a:t>
            </a:r>
          </a:p>
        </p:txBody>
      </p:sp>
      <p:sp>
        <p:nvSpPr>
          <p:cNvPr id="2" name="Rectangle 1">
            <a:extLst>
              <a:ext uri="{FF2B5EF4-FFF2-40B4-BE49-F238E27FC236}">
                <a16:creationId xmlns:a16="http://schemas.microsoft.com/office/drawing/2014/main" id="{B3777514-20AD-428E-9B0B-395FF9B9FE52}"/>
              </a:ext>
            </a:extLst>
          </p:cNvPr>
          <p:cNvSpPr/>
          <p:nvPr/>
        </p:nvSpPr>
        <p:spPr>
          <a:xfrm>
            <a:off x="662610" y="1537252"/>
            <a:ext cx="11436626" cy="5078313"/>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There has been a  challenge of having a simple tool for  measuring and monitoring  natural capital by cities. </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Qualitative and quantitative indicators can convey valuable information on the status and trends of natural capital stocks, the flows of services they generate, the efficacy of conservation measures and the impacts of urban consumption on nature globally.</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This will in turn help in effective management of natural capital stock.</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The Urban Nature Index therefore:</a:t>
            </a:r>
          </a:p>
          <a:p>
            <a:endParaRPr lang="en-US" dirty="0">
              <a:latin typeface="Calibri" panose="020F0502020204030204" pitchFamily="34" charset="0"/>
              <a:cs typeface="Times New Roman" panose="02020603050405020304" pitchFamily="18" charset="0"/>
            </a:endParaRPr>
          </a:p>
          <a:p>
            <a:pPr>
              <a:buFont typeface="Wingdings" panose="05000000000000000000" pitchFamily="2" charset="2"/>
              <a:buChar char="q"/>
            </a:pPr>
            <a:r>
              <a:rPr lang="en-US" dirty="0"/>
              <a:t>Aims at monitoring </a:t>
            </a:r>
            <a:r>
              <a:rPr lang="en-US" b="1" dirty="0"/>
              <a:t>ecological performance  </a:t>
            </a:r>
            <a:r>
              <a:rPr lang="en-US" dirty="0"/>
              <a:t>in local context</a:t>
            </a:r>
          </a:p>
          <a:p>
            <a:endParaRPr lang="en-US" dirty="0"/>
          </a:p>
          <a:p>
            <a:pPr lvl="0">
              <a:buFont typeface="Wingdings" panose="05000000000000000000" pitchFamily="2" charset="2"/>
              <a:buChar char="q"/>
            </a:pPr>
            <a:r>
              <a:rPr lang="en-GB" dirty="0"/>
              <a:t> Improve </a:t>
            </a:r>
            <a:r>
              <a:rPr lang="en-GB" b="1" dirty="0"/>
              <a:t>ecological literacy </a:t>
            </a:r>
            <a:r>
              <a:rPr lang="en-GB" dirty="0"/>
              <a:t>and </a:t>
            </a:r>
            <a:r>
              <a:rPr lang="en-GB" b="1" dirty="0"/>
              <a:t>conservation action </a:t>
            </a:r>
            <a:r>
              <a:rPr lang="en-GB" dirty="0"/>
              <a:t>in cities worldwide</a:t>
            </a:r>
          </a:p>
          <a:p>
            <a:endParaRPr lang="en-US" dirty="0"/>
          </a:p>
          <a:p>
            <a:pPr>
              <a:buFont typeface="Wingdings" panose="05000000000000000000" pitchFamily="2" charset="2"/>
              <a:buChar char="q"/>
            </a:pPr>
            <a:r>
              <a:rPr lang="en-US" dirty="0"/>
              <a:t>Improvement-oriented measures capture </a:t>
            </a:r>
            <a:r>
              <a:rPr lang="en-US" b="1" dirty="0"/>
              <a:t>trends over time </a:t>
            </a:r>
            <a:r>
              <a:rPr lang="en-US" dirty="0"/>
              <a:t>rather than a single target</a:t>
            </a:r>
          </a:p>
          <a:p>
            <a:endParaRPr lang="en-US" dirty="0"/>
          </a:p>
          <a:p>
            <a:pPr>
              <a:buFont typeface="Wingdings" panose="05000000000000000000" pitchFamily="2" charset="2"/>
              <a:buChar char="q"/>
            </a:pPr>
            <a:r>
              <a:rPr lang="en-US" dirty="0"/>
              <a:t>Collaborative approach </a:t>
            </a:r>
            <a:r>
              <a:rPr lang="en-US" b="1" dirty="0"/>
              <a:t>harnesses existing tools </a:t>
            </a:r>
            <a:r>
              <a:rPr lang="en-US" dirty="0"/>
              <a:t>and standards where possible</a:t>
            </a:r>
          </a:p>
          <a:p>
            <a:endParaRPr lang="en-US" dirty="0"/>
          </a:p>
        </p:txBody>
      </p:sp>
    </p:spTree>
    <p:extLst>
      <p:ext uri="{BB962C8B-B14F-4D97-AF65-F5344CB8AC3E}">
        <p14:creationId xmlns:p14="http://schemas.microsoft.com/office/powerpoint/2010/main" val="388325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48B455-86D0-410B-A7F7-07219A37D6ED}"/>
              </a:ext>
            </a:extLst>
          </p:cNvPr>
          <p:cNvSpPr/>
          <p:nvPr/>
        </p:nvSpPr>
        <p:spPr>
          <a:xfrm>
            <a:off x="238539" y="1391478"/>
            <a:ext cx="5857461" cy="7694414"/>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The methodology adopted in arriving at the UNI indicators include Preliminary research by members of IUC Technical Expert Group convened by IUCN Urban Alliance .</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A range of relevant urban nature indices  were identified and reviewed based on their respective strengths and limitations.</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This was followed by convening of face to face meeting and Virtual meetings to arrive at the final set of indicators for Urban Nature Index while recognizing the dynamism and complexity of urban systems.</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                 </a:t>
            </a:r>
          </a:p>
          <a:p>
            <a:endParaRPr lang="en-US" dirty="0">
              <a:latin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a:p>
            <a:endParaRPr lang="en-US" dirty="0">
              <a:latin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7EFF21B9-53F1-4AA1-8631-6DEBC0E6A73E}"/>
              </a:ext>
            </a:extLst>
          </p:cNvPr>
          <p:cNvPicPr>
            <a:picLocks noChangeAspect="1"/>
          </p:cNvPicPr>
          <p:nvPr/>
        </p:nvPicPr>
        <p:blipFill>
          <a:blip r:embed="rId2"/>
          <a:stretch>
            <a:fillRect/>
          </a:stretch>
        </p:blipFill>
        <p:spPr>
          <a:xfrm>
            <a:off x="6414052" y="1391478"/>
            <a:ext cx="5539409" cy="4744279"/>
          </a:xfrm>
          <a:prstGeom prst="rect">
            <a:avLst/>
          </a:prstGeom>
        </p:spPr>
      </p:pic>
      <p:sp>
        <p:nvSpPr>
          <p:cNvPr id="3" name="TextBox 2">
            <a:extLst>
              <a:ext uri="{FF2B5EF4-FFF2-40B4-BE49-F238E27FC236}">
                <a16:creationId xmlns:a16="http://schemas.microsoft.com/office/drawing/2014/main" id="{BA0B9388-F3B9-8140-F38B-25405F682771}"/>
              </a:ext>
            </a:extLst>
          </p:cNvPr>
          <p:cNvSpPr txBox="1"/>
          <p:nvPr/>
        </p:nvSpPr>
        <p:spPr>
          <a:xfrm>
            <a:off x="2252870" y="251791"/>
            <a:ext cx="9939130" cy="954107"/>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Methodology (Data &amp; Methods), Implementation Plan/Activities</a:t>
            </a:r>
            <a:endParaRPr lang="en-GB" sz="2800"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323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B2661A-6BE0-425D-B048-5FB8B561B506}"/>
              </a:ext>
            </a:extLst>
          </p:cNvPr>
          <p:cNvPicPr>
            <a:picLocks noChangeAspect="1"/>
          </p:cNvPicPr>
          <p:nvPr/>
        </p:nvPicPr>
        <p:blipFill>
          <a:blip r:embed="rId2"/>
          <a:stretch>
            <a:fillRect/>
          </a:stretch>
        </p:blipFill>
        <p:spPr>
          <a:xfrm>
            <a:off x="245947" y="1232452"/>
            <a:ext cx="11853288" cy="5144994"/>
          </a:xfrm>
          <a:prstGeom prst="rect">
            <a:avLst/>
          </a:prstGeom>
        </p:spPr>
      </p:pic>
      <p:pic>
        <p:nvPicPr>
          <p:cNvPr id="3" name="Picture 2">
            <a:extLst>
              <a:ext uri="{FF2B5EF4-FFF2-40B4-BE49-F238E27FC236}">
                <a16:creationId xmlns:a16="http://schemas.microsoft.com/office/drawing/2014/main" id="{2B424C66-6009-4CF8-ADEF-2F7D24E8D437}"/>
              </a:ext>
            </a:extLst>
          </p:cNvPr>
          <p:cNvPicPr>
            <a:picLocks noChangeAspect="1"/>
          </p:cNvPicPr>
          <p:nvPr/>
        </p:nvPicPr>
        <p:blipFill>
          <a:blip r:embed="rId3"/>
          <a:stretch>
            <a:fillRect/>
          </a:stretch>
        </p:blipFill>
        <p:spPr>
          <a:xfrm>
            <a:off x="1934817" y="43232"/>
            <a:ext cx="9460264" cy="1043446"/>
          </a:xfrm>
          <a:prstGeom prst="rect">
            <a:avLst/>
          </a:prstGeom>
        </p:spPr>
      </p:pic>
    </p:spTree>
    <p:extLst>
      <p:ext uri="{BB962C8B-B14F-4D97-AF65-F5344CB8AC3E}">
        <p14:creationId xmlns:p14="http://schemas.microsoft.com/office/powerpoint/2010/main" val="303270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3BA738-8CE3-43A3-8BCC-49A50C17A8B7}"/>
              </a:ext>
            </a:extLst>
          </p:cNvPr>
          <p:cNvPicPr>
            <a:picLocks noChangeAspect="1"/>
          </p:cNvPicPr>
          <p:nvPr/>
        </p:nvPicPr>
        <p:blipFill>
          <a:blip r:embed="rId2"/>
          <a:stretch>
            <a:fillRect/>
          </a:stretch>
        </p:blipFill>
        <p:spPr>
          <a:xfrm>
            <a:off x="3541554" y="2118246"/>
            <a:ext cx="5108891" cy="2621507"/>
          </a:xfrm>
          <a:prstGeom prst="rect">
            <a:avLst/>
          </a:prstGeom>
        </p:spPr>
      </p:pic>
      <p:pic>
        <p:nvPicPr>
          <p:cNvPr id="3" name="Picture 2">
            <a:extLst>
              <a:ext uri="{FF2B5EF4-FFF2-40B4-BE49-F238E27FC236}">
                <a16:creationId xmlns:a16="http://schemas.microsoft.com/office/drawing/2014/main" id="{8009B5C9-477F-4533-9A01-1E4F839F8DD0}"/>
              </a:ext>
            </a:extLst>
          </p:cNvPr>
          <p:cNvPicPr>
            <a:picLocks noChangeAspect="1"/>
          </p:cNvPicPr>
          <p:nvPr/>
        </p:nvPicPr>
        <p:blipFill>
          <a:blip r:embed="rId3"/>
          <a:stretch>
            <a:fillRect/>
          </a:stretch>
        </p:blipFill>
        <p:spPr>
          <a:xfrm>
            <a:off x="758489" y="1007164"/>
            <a:ext cx="10675021" cy="5671932"/>
          </a:xfrm>
          <a:prstGeom prst="rect">
            <a:avLst/>
          </a:prstGeom>
        </p:spPr>
      </p:pic>
    </p:spTree>
    <p:extLst>
      <p:ext uri="{BB962C8B-B14F-4D97-AF65-F5344CB8AC3E}">
        <p14:creationId xmlns:p14="http://schemas.microsoft.com/office/powerpoint/2010/main" val="101540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37DE-ED26-6B04-0914-14569A099CD2}"/>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Final or Preliminary Results/Outputs</a:t>
            </a:r>
            <a:endParaRPr lang="en-GB" sz="2800" dirty="0">
              <a:solidFill>
                <a:srgbClr val="0961AA"/>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D521272-1BE2-4E1E-A192-EDB338345C9B}"/>
              </a:ext>
            </a:extLst>
          </p:cNvPr>
          <p:cNvPicPr>
            <a:picLocks noChangeAspect="1"/>
          </p:cNvPicPr>
          <p:nvPr/>
        </p:nvPicPr>
        <p:blipFill>
          <a:blip r:embed="rId2"/>
          <a:stretch>
            <a:fillRect/>
          </a:stretch>
        </p:blipFill>
        <p:spPr>
          <a:xfrm>
            <a:off x="0" y="1152938"/>
            <a:ext cx="12192000" cy="5208491"/>
          </a:xfrm>
          <a:prstGeom prst="rect">
            <a:avLst/>
          </a:prstGeom>
        </p:spPr>
      </p:pic>
    </p:spTree>
    <p:extLst>
      <p:ext uri="{BB962C8B-B14F-4D97-AF65-F5344CB8AC3E}">
        <p14:creationId xmlns:p14="http://schemas.microsoft.com/office/powerpoint/2010/main" val="2324770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0B8AC4-BB17-4156-B2FA-56A60DB449A9}"/>
              </a:ext>
            </a:extLst>
          </p:cNvPr>
          <p:cNvPicPr>
            <a:picLocks noChangeAspect="1"/>
          </p:cNvPicPr>
          <p:nvPr/>
        </p:nvPicPr>
        <p:blipFill>
          <a:blip r:embed="rId2"/>
          <a:stretch>
            <a:fillRect/>
          </a:stretch>
        </p:blipFill>
        <p:spPr>
          <a:xfrm>
            <a:off x="3530010" y="1212114"/>
            <a:ext cx="8382575" cy="2615608"/>
          </a:xfrm>
          <a:prstGeom prst="rect">
            <a:avLst/>
          </a:prstGeom>
        </p:spPr>
      </p:pic>
      <p:pic>
        <p:nvPicPr>
          <p:cNvPr id="4" name="Picture 3">
            <a:extLst>
              <a:ext uri="{FF2B5EF4-FFF2-40B4-BE49-F238E27FC236}">
                <a16:creationId xmlns:a16="http://schemas.microsoft.com/office/drawing/2014/main" id="{20707245-5803-4B3C-A849-C9565C15789B}"/>
              </a:ext>
            </a:extLst>
          </p:cNvPr>
          <p:cNvPicPr>
            <a:picLocks noChangeAspect="1"/>
          </p:cNvPicPr>
          <p:nvPr/>
        </p:nvPicPr>
        <p:blipFill>
          <a:blip r:embed="rId3"/>
          <a:stretch>
            <a:fillRect/>
          </a:stretch>
        </p:blipFill>
        <p:spPr>
          <a:xfrm>
            <a:off x="3530010" y="3827723"/>
            <a:ext cx="8382574" cy="2615608"/>
          </a:xfrm>
          <a:prstGeom prst="rect">
            <a:avLst/>
          </a:prstGeom>
        </p:spPr>
      </p:pic>
      <p:pic>
        <p:nvPicPr>
          <p:cNvPr id="5" name="Picture 4">
            <a:extLst>
              <a:ext uri="{FF2B5EF4-FFF2-40B4-BE49-F238E27FC236}">
                <a16:creationId xmlns:a16="http://schemas.microsoft.com/office/drawing/2014/main" id="{199F2CE2-B309-4DF4-AF53-053038638AD4}"/>
              </a:ext>
            </a:extLst>
          </p:cNvPr>
          <p:cNvPicPr>
            <a:picLocks noChangeAspect="1"/>
          </p:cNvPicPr>
          <p:nvPr/>
        </p:nvPicPr>
        <p:blipFill>
          <a:blip r:embed="rId4"/>
          <a:stretch>
            <a:fillRect/>
          </a:stretch>
        </p:blipFill>
        <p:spPr>
          <a:xfrm>
            <a:off x="0" y="1998922"/>
            <a:ext cx="3104707" cy="1430078"/>
          </a:xfrm>
          <a:prstGeom prst="rect">
            <a:avLst/>
          </a:prstGeom>
        </p:spPr>
      </p:pic>
      <p:sp>
        <p:nvSpPr>
          <p:cNvPr id="6" name="Rectangle 5">
            <a:extLst>
              <a:ext uri="{FF2B5EF4-FFF2-40B4-BE49-F238E27FC236}">
                <a16:creationId xmlns:a16="http://schemas.microsoft.com/office/drawing/2014/main" id="{A79650AC-4D15-4689-A39E-1460FD69A7F4}"/>
              </a:ext>
            </a:extLst>
          </p:cNvPr>
          <p:cNvSpPr/>
          <p:nvPr/>
        </p:nvSpPr>
        <p:spPr>
          <a:xfrm>
            <a:off x="1" y="4926495"/>
            <a:ext cx="3104706" cy="646331"/>
          </a:xfrm>
          <a:prstGeom prst="rect">
            <a:avLst/>
          </a:prstGeom>
        </p:spPr>
        <p:txBody>
          <a:bodyPr wrap="square">
            <a:spAutoFit/>
          </a:bodyPr>
          <a:lstStyle/>
          <a:p>
            <a:r>
              <a:rPr lang="en-GB" b="1" dirty="0"/>
              <a:t>Number of indicators</a:t>
            </a:r>
            <a:r>
              <a:rPr lang="en-GB" dirty="0"/>
              <a:t> to adopt based on capacity level.</a:t>
            </a:r>
          </a:p>
        </p:txBody>
      </p:sp>
      <p:pic>
        <p:nvPicPr>
          <p:cNvPr id="7" name="Picture 6">
            <a:extLst>
              <a:ext uri="{FF2B5EF4-FFF2-40B4-BE49-F238E27FC236}">
                <a16:creationId xmlns:a16="http://schemas.microsoft.com/office/drawing/2014/main" id="{518E4FD9-F33C-4EAF-8EA9-5C70E904978E}"/>
              </a:ext>
            </a:extLst>
          </p:cNvPr>
          <p:cNvPicPr>
            <a:picLocks noChangeAspect="1"/>
          </p:cNvPicPr>
          <p:nvPr/>
        </p:nvPicPr>
        <p:blipFill>
          <a:blip r:embed="rId5"/>
          <a:stretch>
            <a:fillRect/>
          </a:stretch>
        </p:blipFill>
        <p:spPr>
          <a:xfrm>
            <a:off x="837744" y="1"/>
            <a:ext cx="10516511" cy="1212112"/>
          </a:xfrm>
          <a:prstGeom prst="rect">
            <a:avLst/>
          </a:prstGeom>
        </p:spPr>
      </p:pic>
    </p:spTree>
    <p:extLst>
      <p:ext uri="{BB962C8B-B14F-4D97-AF65-F5344CB8AC3E}">
        <p14:creationId xmlns:p14="http://schemas.microsoft.com/office/powerpoint/2010/main" val="1124242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3716</TotalTime>
  <Words>430</Words>
  <Application>Microsoft Office PowerPoint</Application>
  <PresentationFormat>Widescreen</PresentationFormat>
  <Paragraphs>72</Paragraphs>
  <Slides>16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AngsanaUPC</vt:lpstr>
      <vt:lpstr>Yu Gothic UI Semibold</vt:lpstr>
      <vt:lpstr>Aharoni</vt:lpstr>
      <vt:lpstr>Arial</vt:lpstr>
      <vt:lpstr>Arial Black</vt:lpstr>
      <vt:lpstr>Berlin Sans FB Demi</vt:lpstr>
      <vt:lpstr>Calibri</vt:lpstr>
      <vt:lpstr>Droid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Admin</cp:lastModifiedBy>
  <cp:revision>29</cp:revision>
  <dcterms:created xsi:type="dcterms:W3CDTF">2022-09-22T09:07:54Z</dcterms:created>
  <dcterms:modified xsi:type="dcterms:W3CDTF">2022-10-31T14:01:47Z</dcterms:modified>
</cp:coreProperties>
</file>